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Lst>
  <p:notesMasterIdLst>
    <p:notesMasterId r:id="rId43"/>
  </p:notesMasterIdLst>
  <p:sldIdLst>
    <p:sldId id="258" r:id="rId3"/>
    <p:sldId id="259" r:id="rId4"/>
    <p:sldId id="267" r:id="rId5"/>
    <p:sldId id="270" r:id="rId6"/>
    <p:sldId id="260" r:id="rId7"/>
    <p:sldId id="269" r:id="rId8"/>
    <p:sldId id="271" r:id="rId9"/>
    <p:sldId id="268" r:id="rId10"/>
    <p:sldId id="261" r:id="rId11"/>
    <p:sldId id="272" r:id="rId12"/>
    <p:sldId id="262" r:id="rId13"/>
    <p:sldId id="264" r:id="rId14"/>
    <p:sldId id="265" r:id="rId15"/>
    <p:sldId id="266" r:id="rId16"/>
    <p:sldId id="280" r:id="rId17"/>
    <p:sldId id="273" r:id="rId18"/>
    <p:sldId id="281" r:id="rId19"/>
    <p:sldId id="274" r:id="rId20"/>
    <p:sldId id="282" r:id="rId21"/>
    <p:sldId id="291" r:id="rId22"/>
    <p:sldId id="290" r:id="rId23"/>
    <p:sldId id="288" r:id="rId24"/>
    <p:sldId id="289" r:id="rId25"/>
    <p:sldId id="292" r:id="rId26"/>
    <p:sldId id="302" r:id="rId27"/>
    <p:sldId id="263" r:id="rId28"/>
    <p:sldId id="303" r:id="rId29"/>
    <p:sldId id="304" r:id="rId30"/>
    <p:sldId id="293" r:id="rId31"/>
    <p:sldId id="295" r:id="rId32"/>
    <p:sldId id="296" r:id="rId33"/>
    <p:sldId id="297" r:id="rId34"/>
    <p:sldId id="300" r:id="rId35"/>
    <p:sldId id="298" r:id="rId36"/>
    <p:sldId id="294" r:id="rId37"/>
    <p:sldId id="301" r:id="rId38"/>
    <p:sldId id="276" r:id="rId39"/>
    <p:sldId id="306" r:id="rId40"/>
    <p:sldId id="308" r:id="rId41"/>
    <p:sldId id="31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C1019-5662-4BE3-A104-0B3016AD7DAE}" type="datetimeFigureOut">
              <a:rPr lang="en-US" smtClean="0"/>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C466D-98AA-4496-A3C1-2F9975926B77}" type="slidenum">
              <a:rPr lang="en-US" smtClean="0"/>
              <a:pPr/>
              <a:t>‹#›</a:t>
            </a:fld>
            <a:endParaRPr lang="en-US"/>
          </a:p>
        </p:txBody>
      </p:sp>
    </p:spTree>
    <p:extLst>
      <p:ext uri="{BB962C8B-B14F-4D97-AF65-F5344CB8AC3E}">
        <p14:creationId xmlns:p14="http://schemas.microsoft.com/office/powerpoint/2010/main" val="20905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23" name="Slide Number Placeholder 22"/>
          <p:cNvSpPr>
            <a:spLocks noGrp="1"/>
          </p:cNvSpPr>
          <p:nvPr>
            <p:ph type="sldNum" sz="quarter" idx="11"/>
          </p:nvPr>
        </p:nvSpPr>
        <p:spPr/>
        <p:txBody>
          <a:bodyPr/>
          <a:lstStyle/>
          <a:p>
            <a:fld id="{E9D9AF35-7B6F-4CD4-A4B6-7AF4504C0367}"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9AF35-7B6F-4CD4-A4B6-7AF4504C03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9AF35-7B6F-4CD4-A4B6-7AF4504C03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6B4FC41-9D50-46DC-8B4A-62B46240ECE9}" type="datetimeFigureOut">
              <a:rPr lang="en-US" smtClean="0"/>
              <a:pPr/>
              <a:t>11/15/2012</a:t>
            </a:fld>
            <a:endParaRPr lang="en-US"/>
          </a:p>
        </p:txBody>
      </p:sp>
      <p:sp>
        <p:nvSpPr>
          <p:cNvPr id="19" name="Slide Number Placeholder 18"/>
          <p:cNvSpPr>
            <a:spLocks noGrp="1"/>
          </p:cNvSpPr>
          <p:nvPr>
            <p:ph type="sldNum" sz="quarter" idx="15"/>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20" name="Slide Number Placeholder 19"/>
          <p:cNvSpPr>
            <a:spLocks noGrp="1"/>
          </p:cNvSpPr>
          <p:nvPr>
            <p:ph type="sldNum" sz="quarter" idx="11"/>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6B4FC41-9D50-46DC-8B4A-62B46240ECE9}" type="datetimeFigureOut">
              <a:rPr lang="en-US" smtClean="0"/>
              <a:pPr/>
              <a:t>11/15/2012</a:t>
            </a:fld>
            <a:endParaRPr lang="en-US"/>
          </a:p>
        </p:txBody>
      </p:sp>
      <p:sp>
        <p:nvSpPr>
          <p:cNvPr id="25" name="Slide Number Placeholder 24"/>
          <p:cNvSpPr>
            <a:spLocks noGrp="1"/>
          </p:cNvSpPr>
          <p:nvPr>
            <p:ph type="sldNum" sz="quarter" idx="16"/>
          </p:nvPr>
        </p:nvSpPr>
        <p:spPr/>
        <p:txBody>
          <a:bodyPr/>
          <a:lstStyle/>
          <a:p>
            <a:fld id="{E9D9AF35-7B6F-4CD4-A4B6-7AF4504C0367}"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6B4FC41-9D50-46DC-8B4A-62B46240ECE9}" type="datetimeFigureOut">
              <a:rPr lang="en-US" smtClean="0"/>
              <a:pPr/>
              <a:t>11/15/2012</a:t>
            </a:fld>
            <a:endParaRPr lang="en-US"/>
          </a:p>
        </p:txBody>
      </p:sp>
      <p:sp>
        <p:nvSpPr>
          <p:cNvPr id="24" name="Slide Number Placeholder 23"/>
          <p:cNvSpPr>
            <a:spLocks noGrp="1"/>
          </p:cNvSpPr>
          <p:nvPr>
            <p:ph type="sldNum" sz="quarter" idx="17"/>
          </p:nvPr>
        </p:nvSpPr>
        <p:spPr/>
        <p:txBody>
          <a:bodyPr/>
          <a:lstStyle/>
          <a:p>
            <a:fld id="{E9D9AF35-7B6F-4CD4-A4B6-7AF4504C0367}"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14" name="Slide Number Placeholder 13"/>
          <p:cNvSpPr>
            <a:spLocks noGrp="1"/>
          </p:cNvSpPr>
          <p:nvPr>
            <p:ph type="sldNum" sz="quarter" idx="11"/>
          </p:nvPr>
        </p:nvSpPr>
        <p:spPr/>
        <p:txBody>
          <a:bodyPr/>
          <a:lstStyle/>
          <a:p>
            <a:fld id="{E9D9AF35-7B6F-4CD4-A4B6-7AF4504C0367}"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6B4FC41-9D50-46DC-8B4A-62B46240ECE9}" type="datetimeFigureOut">
              <a:rPr lang="en-US" smtClean="0"/>
              <a:pPr/>
              <a:t>11/15/2012</a:t>
            </a:fld>
            <a:endParaRPr lang="en-US"/>
          </a:p>
        </p:txBody>
      </p:sp>
      <p:sp>
        <p:nvSpPr>
          <p:cNvPr id="12" name="Slide Number Placeholder 11"/>
          <p:cNvSpPr>
            <a:spLocks noGrp="1"/>
          </p:cNvSpPr>
          <p:nvPr>
            <p:ph type="sldNum" sz="quarter" idx="11"/>
          </p:nvPr>
        </p:nvSpPr>
        <p:spPr/>
        <p:txBody>
          <a:bodyPr/>
          <a:lstStyle/>
          <a:p>
            <a:fld id="{E9D9AF35-7B6F-4CD4-A4B6-7AF4504C0367}"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6B4FC41-9D50-46DC-8B4A-62B46240ECE9}" type="datetimeFigureOut">
              <a:rPr lang="en-US" smtClean="0"/>
              <a:pPr/>
              <a:t>11/15/2012</a:t>
            </a:fld>
            <a:endParaRPr lang="en-US"/>
          </a:p>
        </p:txBody>
      </p:sp>
      <p:sp>
        <p:nvSpPr>
          <p:cNvPr id="18" name="Slide Number Placeholder 17"/>
          <p:cNvSpPr>
            <a:spLocks noGrp="1"/>
          </p:cNvSpPr>
          <p:nvPr>
            <p:ph type="sldNum" sz="quarter" idx="16"/>
          </p:nvPr>
        </p:nvSpPr>
        <p:spPr/>
        <p:txBody>
          <a:bodyPr/>
          <a:lstStyle/>
          <a:p>
            <a:fld id="{E9D9AF35-7B6F-4CD4-A4B6-7AF4504C0367}"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6B4FC41-9D50-46DC-8B4A-62B46240ECE9}" type="datetimeFigureOut">
              <a:rPr lang="en-US" smtClean="0"/>
              <a:pPr/>
              <a:t>11/15/2012</a:t>
            </a:fld>
            <a:endParaRPr lang="en-US"/>
          </a:p>
        </p:txBody>
      </p:sp>
      <p:sp>
        <p:nvSpPr>
          <p:cNvPr id="20" name="Slide Number Placeholder 19"/>
          <p:cNvSpPr>
            <a:spLocks noGrp="1"/>
          </p:cNvSpPr>
          <p:nvPr>
            <p:ph type="sldNum" sz="quarter" idx="15"/>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6B4FC41-9D50-46DC-8B4A-62B46240ECE9}" type="datetimeFigureOut">
              <a:rPr lang="en-US" smtClean="0"/>
              <a:pPr/>
              <a:t>11/15/2012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9D9AF35-7B6F-4CD4-A4B6-7AF4504C03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ropheticwalk.files.wordpress.com/2012/10/prophe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175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4065" y="5257800"/>
            <a:ext cx="9144000" cy="1143000"/>
          </a:xfrm>
        </p:spPr>
        <p:txBody>
          <a:bodyPr>
            <a:noAutofit/>
          </a:bodyPr>
          <a:lstStyle/>
          <a:p>
            <a:pPr algn="ctr"/>
            <a:r>
              <a:rPr lang="en-US" sz="6500" b="1" dirty="0" smtClean="0">
                <a:effectLst>
                  <a:outerShdw blurRad="38100" dist="38100" dir="2700000" algn="tl">
                    <a:srgbClr val="000000">
                      <a:alpha val="43137"/>
                    </a:srgbClr>
                  </a:outerShdw>
                </a:effectLst>
              </a:rPr>
              <a:t>God’s Craz</a:t>
            </a:r>
            <a:r>
              <a:rPr lang="en-US" sz="6500" b="1" dirty="0" smtClean="0">
                <a:effectLst>
                  <a:outerShdw blurRad="38100" dist="38100" dir="2700000" algn="tl">
                    <a:srgbClr val="000000">
                      <a:alpha val="43137"/>
                    </a:srgbClr>
                  </a:outerShdw>
                </a:effectLst>
              </a:rPr>
              <a:t>y Prophetic Warnings</a:t>
            </a:r>
            <a:endParaRPr lang="en-US" sz="6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1371600"/>
          </a:xfrm>
        </p:spPr>
        <p:txBody>
          <a:bodyPr>
            <a:normAutofit/>
          </a:bodyPr>
          <a:lstStyle/>
          <a:p>
            <a:r>
              <a:rPr lang="en-US" dirty="0" smtClean="0"/>
              <a:t>Harbinger: One that indicates or foreshadows what is to come…</a:t>
            </a:r>
            <a:endParaRPr lang="en-US" dirty="0"/>
          </a:p>
        </p:txBody>
      </p:sp>
      <p:sp>
        <p:nvSpPr>
          <p:cNvPr id="4" name="Title 2"/>
          <p:cNvSpPr txBox="1">
            <a:spLocks/>
          </p:cNvSpPr>
          <p:nvPr/>
        </p:nvSpPr>
        <p:spPr>
          <a:xfrm>
            <a:off x="457200" y="3810000"/>
            <a:ext cx="8305800" cy="10668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dirty="0" smtClean="0"/>
              <a:t>Isaiah </a:t>
            </a:r>
            <a:r>
              <a:rPr lang="en-US" dirty="0"/>
              <a:t>9:10 – The bricks have fallen, but we will build with dressed stones; the sycamores have been cut down, but we will put cedars in their place</a:t>
            </a:r>
            <a:r>
              <a:rPr lang="en-US" dirty="0" smtClean="0"/>
              <a:t>.</a:t>
            </a:r>
          </a:p>
        </p:txBody>
      </p:sp>
    </p:spTree>
    <p:extLst>
      <p:ext uri="{BB962C8B-B14F-4D97-AF65-F5344CB8AC3E}">
        <p14:creationId xmlns:p14="http://schemas.microsoft.com/office/powerpoint/2010/main" val="376159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Harbinger – The Breach</a:t>
            </a:r>
            <a:endParaRPr lang="en-US" dirty="0"/>
          </a:p>
        </p:txBody>
      </p:sp>
      <p:pic>
        <p:nvPicPr>
          <p:cNvPr id="3074" name="Picture 2" descr="http://s0.geograph.org.uk/geophotos/02/25/93/2259327_ebfbbd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03438"/>
            <a:ext cx="60960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9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181974" cy="1066800"/>
          </a:xfrm>
        </p:spPr>
        <p:txBody>
          <a:bodyPr>
            <a:noAutofit/>
          </a:bodyPr>
          <a:lstStyle/>
          <a:p>
            <a:r>
              <a:rPr lang="en-US" dirty="0" smtClean="0"/>
              <a:t>The </a:t>
            </a:r>
            <a:r>
              <a:rPr lang="en-US" dirty="0"/>
              <a:t>Second Harbinger – The Terrorist</a:t>
            </a:r>
          </a:p>
        </p:txBody>
      </p:sp>
      <p:pic>
        <p:nvPicPr>
          <p:cNvPr id="11266" name="Picture 2" descr="http://www.longwarjournal.org/images/osama-bin-laden-1998-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247" y="1752600"/>
            <a:ext cx="6303153" cy="435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68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562974" cy="1066800"/>
          </a:xfrm>
        </p:spPr>
        <p:txBody>
          <a:bodyPr>
            <a:noAutofit/>
          </a:bodyPr>
          <a:lstStyle/>
          <a:p>
            <a:r>
              <a:rPr lang="en-US" dirty="0" smtClean="0"/>
              <a:t>The Third Harbinger – The Fallen Bricks</a:t>
            </a:r>
            <a:endParaRPr lang="en-US" dirty="0"/>
          </a:p>
        </p:txBody>
      </p:sp>
      <p:pic>
        <p:nvPicPr>
          <p:cNvPr id="10242" name="Picture 2" descr="http://www.familysecuritymatters.org/imgLib/20090911_911_trial_070911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45118" cy="453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68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Fourth Harbinger – The Tower</a:t>
            </a:r>
            <a:endParaRPr lang="en-US" dirty="0"/>
          </a:p>
        </p:txBody>
      </p:sp>
      <p:pic>
        <p:nvPicPr>
          <p:cNvPr id="9217" name="Picture 1" descr="C:\Users\JM\Desktop\Harbinger Sermon\4 skyscr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7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6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Fourth Harbinger – The Tower</a:t>
            </a:r>
            <a:endParaRPr lang="en-US" dirty="0"/>
          </a:p>
        </p:txBody>
      </p:sp>
      <p:sp>
        <p:nvSpPr>
          <p:cNvPr id="2" name="TextBox 1"/>
          <p:cNvSpPr txBox="1"/>
          <p:nvPr/>
        </p:nvSpPr>
        <p:spPr>
          <a:xfrm>
            <a:off x="457201" y="1600200"/>
            <a:ext cx="8153400" cy="4247317"/>
          </a:xfrm>
          <a:prstGeom prst="rect">
            <a:avLst/>
          </a:prstGeom>
          <a:noFill/>
        </p:spPr>
        <p:txBody>
          <a:bodyPr wrap="square" rtlCol="0">
            <a:spAutoFit/>
          </a:bodyPr>
          <a:lstStyle/>
          <a:p>
            <a:r>
              <a:rPr lang="en-US" sz="3000" dirty="0"/>
              <a:t>Senator John </a:t>
            </a:r>
            <a:r>
              <a:rPr lang="en-US" sz="3000" dirty="0" smtClean="0"/>
              <a:t>Kerry: </a:t>
            </a:r>
            <a:r>
              <a:rPr lang="en-US" sz="3000" dirty="0"/>
              <a:t>“I believe one of the first things we should commit to—with federal help that underscores our nation’s purpose—is to </a:t>
            </a:r>
            <a:r>
              <a:rPr lang="en-US" sz="3000" b="1" u="sng" dirty="0"/>
              <a:t>rebuild</a:t>
            </a:r>
            <a:r>
              <a:rPr lang="en-US" sz="3000" dirty="0"/>
              <a:t> the towers of the World Trade Center and show the world we are not afraid—WE ARE </a:t>
            </a:r>
            <a:r>
              <a:rPr lang="en-US" sz="3000" dirty="0" smtClean="0"/>
              <a:t>DEFIANT.” </a:t>
            </a:r>
          </a:p>
          <a:p>
            <a:endParaRPr lang="en-US" sz="3000" dirty="0"/>
          </a:p>
          <a:p>
            <a:r>
              <a:rPr lang="en-US" sz="3000" dirty="0" smtClean="0"/>
              <a:t>- September 12, 2001</a:t>
            </a:r>
            <a:endParaRPr lang="en-US" sz="3000" dirty="0"/>
          </a:p>
          <a:p>
            <a:endParaRPr lang="en-US" sz="3000" dirty="0"/>
          </a:p>
        </p:txBody>
      </p:sp>
    </p:spTree>
    <p:extLst>
      <p:ext uri="{BB962C8B-B14F-4D97-AF65-F5344CB8AC3E}">
        <p14:creationId xmlns:p14="http://schemas.microsoft.com/office/powerpoint/2010/main" val="2236398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normAutofit/>
          </a:bodyPr>
          <a:lstStyle/>
          <a:p>
            <a:r>
              <a:rPr lang="en-US" dirty="0" smtClean="0"/>
              <a:t>The Fifth Harbinger – The </a:t>
            </a:r>
            <a:r>
              <a:rPr lang="en-US" dirty="0" err="1" smtClean="0"/>
              <a:t>Gazit</a:t>
            </a:r>
            <a:r>
              <a:rPr lang="en-US" dirty="0" smtClean="0"/>
              <a:t> Stone</a:t>
            </a:r>
            <a:endParaRPr lang="en-US" dirty="0"/>
          </a:p>
        </p:txBody>
      </p:sp>
      <p:pic>
        <p:nvPicPr>
          <p:cNvPr id="17410" name="Picture 2" descr="C:\Users\JM\Desktop\Harbinger Sermon\freedom 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41097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73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1" y="1600200"/>
            <a:ext cx="8153400" cy="4985980"/>
          </a:xfrm>
          <a:prstGeom prst="rect">
            <a:avLst/>
          </a:prstGeom>
          <a:noFill/>
        </p:spPr>
        <p:txBody>
          <a:bodyPr wrap="square" rtlCol="0">
            <a:spAutoFit/>
          </a:bodyPr>
          <a:lstStyle/>
          <a:p>
            <a:r>
              <a:rPr lang="en-US" sz="3200" dirty="0"/>
              <a:t>Governor Pataki:  “Today we take twenty tons of Adirondack granite, the bedrock of our state, and place it as the foundation, the bedrock of a new symbol of American strength and </a:t>
            </a:r>
            <a:r>
              <a:rPr lang="en-US" sz="3200" dirty="0" smtClean="0"/>
              <a:t>confidence…   </a:t>
            </a:r>
            <a:r>
              <a:rPr lang="en-US" sz="3200" dirty="0"/>
              <a:t>Today, we, the heirs of that revolutionary </a:t>
            </a:r>
            <a:r>
              <a:rPr lang="en-US" sz="3200" b="1" i="1" dirty="0"/>
              <a:t>spirit of defiance</a:t>
            </a:r>
            <a:r>
              <a:rPr lang="en-US" sz="3200" b="1" dirty="0"/>
              <a:t>, </a:t>
            </a:r>
            <a:r>
              <a:rPr lang="en-US" sz="3200" b="1" i="1" dirty="0"/>
              <a:t>lay this cornerstone</a:t>
            </a:r>
            <a:r>
              <a:rPr lang="en-US" sz="3200" i="1" dirty="0" smtClean="0"/>
              <a:t>…”</a:t>
            </a:r>
          </a:p>
          <a:p>
            <a:endParaRPr lang="en-US" sz="3200" i="1" dirty="0"/>
          </a:p>
          <a:p>
            <a:r>
              <a:rPr lang="en-US" sz="3200" dirty="0" smtClean="0"/>
              <a:t>- July 4, 2004</a:t>
            </a:r>
          </a:p>
          <a:p>
            <a:endParaRPr lang="en-US" sz="3000" dirty="0"/>
          </a:p>
        </p:txBody>
      </p:sp>
      <p:sp>
        <p:nvSpPr>
          <p:cNvPr id="3" name="Title 2"/>
          <p:cNvSpPr>
            <a:spLocks noGrp="1"/>
          </p:cNvSpPr>
          <p:nvPr>
            <p:ph type="title"/>
          </p:nvPr>
        </p:nvSpPr>
        <p:spPr>
          <a:xfrm>
            <a:off x="352426" y="228600"/>
            <a:ext cx="8410574" cy="1066800"/>
          </a:xfrm>
        </p:spPr>
        <p:txBody>
          <a:bodyPr>
            <a:normAutofit/>
          </a:bodyPr>
          <a:lstStyle/>
          <a:p>
            <a:r>
              <a:rPr lang="en-US" dirty="0" smtClean="0"/>
              <a:t>The Fifth Harbinger – The </a:t>
            </a:r>
            <a:r>
              <a:rPr lang="en-US" dirty="0" err="1" smtClean="0"/>
              <a:t>Gazit</a:t>
            </a:r>
            <a:r>
              <a:rPr lang="en-US" dirty="0" smtClean="0"/>
              <a:t> Stone</a:t>
            </a:r>
            <a:endParaRPr lang="en-US" dirty="0"/>
          </a:p>
        </p:txBody>
      </p:sp>
    </p:spTree>
    <p:extLst>
      <p:ext uri="{BB962C8B-B14F-4D97-AF65-F5344CB8AC3E}">
        <p14:creationId xmlns:p14="http://schemas.microsoft.com/office/powerpoint/2010/main" val="1418532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105774" cy="1066800"/>
          </a:xfrm>
        </p:spPr>
        <p:txBody>
          <a:bodyPr>
            <a:normAutofit/>
          </a:bodyPr>
          <a:lstStyle/>
          <a:p>
            <a:r>
              <a:rPr lang="en-US" dirty="0" smtClean="0"/>
              <a:t>The Sixth Harbinger – The Sycamore</a:t>
            </a:r>
            <a:endParaRPr lang="en-US" dirty="0"/>
          </a:p>
        </p:txBody>
      </p:sp>
      <p:pic>
        <p:nvPicPr>
          <p:cNvPr id="18438" name="Picture 6" descr="http://msand42.jalbum.net/Steelroots/slides/Trinity%20Ro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10400" cy="467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7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791574" cy="1066800"/>
          </a:xfrm>
        </p:spPr>
        <p:txBody>
          <a:bodyPr>
            <a:normAutofit/>
          </a:bodyPr>
          <a:lstStyle/>
          <a:p>
            <a:r>
              <a:rPr lang="en-US" dirty="0" smtClean="0"/>
              <a:t>The Seventh Harbinger – The </a:t>
            </a:r>
            <a:r>
              <a:rPr lang="en-US" dirty="0" err="1" smtClean="0"/>
              <a:t>Erez</a:t>
            </a:r>
            <a:r>
              <a:rPr lang="en-US" dirty="0" smtClean="0"/>
              <a:t> Tree</a:t>
            </a:r>
            <a:endParaRPr lang="en-US" dirty="0"/>
          </a:p>
        </p:txBody>
      </p:sp>
      <p:pic>
        <p:nvPicPr>
          <p:cNvPr id="26626" name="Picture 2" descr="C:\Users\JM\Desktop\Harbinger Sermon\ced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58912"/>
            <a:ext cx="3581400" cy="50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6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146" name="Picture 2" descr="http://2.bp.blogspot.com/-nLrdHBVA1DY/T-szzEP8ZhI/AAAAAAAACJc/6OM8bPxeUbc/s1600/Harb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590189" cy="687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50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639174" cy="1066800"/>
          </a:xfrm>
        </p:spPr>
        <p:txBody>
          <a:bodyPr>
            <a:normAutofit/>
          </a:bodyPr>
          <a:lstStyle/>
          <a:p>
            <a:r>
              <a:rPr lang="en-US" dirty="0" smtClean="0"/>
              <a:t>The Eighth Harbinger – The Utterance</a:t>
            </a:r>
            <a:endParaRPr lang="en-US" dirty="0"/>
          </a:p>
        </p:txBody>
      </p:sp>
      <p:sp>
        <p:nvSpPr>
          <p:cNvPr id="4" name="Title 2"/>
          <p:cNvSpPr txBox="1">
            <a:spLocks/>
          </p:cNvSpPr>
          <p:nvPr/>
        </p:nvSpPr>
        <p:spPr>
          <a:xfrm>
            <a:off x="304800" y="1905000"/>
            <a:ext cx="8610600" cy="43434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dirty="0" smtClean="0"/>
              <a:t>Isaiah </a:t>
            </a:r>
            <a:r>
              <a:rPr lang="en-US" dirty="0"/>
              <a:t>9:10 – The bricks have fallen, but we will build with dressed stones; the sycamores have been cut down, but we will put cedars in their place</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180714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639174" cy="1066800"/>
          </a:xfrm>
        </p:spPr>
        <p:txBody>
          <a:bodyPr>
            <a:normAutofit/>
          </a:bodyPr>
          <a:lstStyle/>
          <a:p>
            <a:r>
              <a:rPr lang="en-US" dirty="0" smtClean="0"/>
              <a:t>The Eighth Harbinger – The Utterance</a:t>
            </a:r>
            <a:endParaRPr lang="en-US" dirty="0"/>
          </a:p>
        </p:txBody>
      </p:sp>
      <p:sp>
        <p:nvSpPr>
          <p:cNvPr id="4" name="Title 2"/>
          <p:cNvSpPr txBox="1">
            <a:spLocks/>
          </p:cNvSpPr>
          <p:nvPr/>
        </p:nvSpPr>
        <p:spPr>
          <a:xfrm>
            <a:off x="304800" y="1905000"/>
            <a:ext cx="8610600" cy="43434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marL="571500" indent="-571500">
              <a:buFontTx/>
              <a:buChar char="-"/>
            </a:pPr>
            <a:r>
              <a:rPr lang="en-US" dirty="0" smtClean="0"/>
              <a:t>Senator </a:t>
            </a:r>
            <a:r>
              <a:rPr lang="en-US" dirty="0"/>
              <a:t>John Edwards</a:t>
            </a:r>
          </a:p>
          <a:p>
            <a:r>
              <a:rPr lang="en-US" dirty="0"/>
              <a:t>September 11, 2004</a:t>
            </a:r>
          </a:p>
          <a:p>
            <a:endParaRPr lang="en-US" dirty="0" smtClean="0"/>
          </a:p>
          <a:p>
            <a:r>
              <a:rPr lang="en-US" dirty="0" smtClean="0"/>
              <a:t>Isaiah </a:t>
            </a:r>
            <a:r>
              <a:rPr lang="en-US" dirty="0"/>
              <a:t>9:10 – The bricks have fallen, but we will build with dressed stones; the sycamores have been cut down, but we will put cedars in their place</a:t>
            </a:r>
            <a:r>
              <a:rPr lang="en-US" dirty="0" smtClean="0"/>
              <a:t>.</a:t>
            </a:r>
          </a:p>
        </p:txBody>
      </p:sp>
    </p:spTree>
    <p:extLst>
      <p:ext uri="{BB962C8B-B14F-4D97-AF65-F5344CB8AC3E}">
        <p14:creationId xmlns:p14="http://schemas.microsoft.com/office/powerpoint/2010/main" val="4120023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639174" cy="1066800"/>
          </a:xfrm>
        </p:spPr>
        <p:txBody>
          <a:bodyPr>
            <a:normAutofit/>
          </a:bodyPr>
          <a:lstStyle/>
          <a:p>
            <a:r>
              <a:rPr lang="en-US" dirty="0" smtClean="0"/>
              <a:t>The Ninth Harbinger – The Prophecy</a:t>
            </a:r>
            <a:endParaRPr lang="en-US" dirty="0"/>
          </a:p>
        </p:txBody>
      </p:sp>
      <p:sp>
        <p:nvSpPr>
          <p:cNvPr id="4" name="Title 2"/>
          <p:cNvSpPr txBox="1">
            <a:spLocks/>
          </p:cNvSpPr>
          <p:nvPr/>
        </p:nvSpPr>
        <p:spPr>
          <a:xfrm>
            <a:off x="304800" y="1905000"/>
            <a:ext cx="8610600" cy="43434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dirty="0" smtClean="0"/>
              <a:t>Isaiah </a:t>
            </a:r>
            <a:r>
              <a:rPr lang="en-US" dirty="0"/>
              <a:t>9:10 – The bricks have fallen, but we will build with dressed stones; the sycamores have been cut down, but we will put cedars in their place</a:t>
            </a:r>
            <a:r>
              <a:rPr lang="en-US" dirty="0" smtClean="0"/>
              <a:t>.</a:t>
            </a:r>
          </a:p>
          <a:p>
            <a:endParaRPr lang="en-US" dirty="0"/>
          </a:p>
          <a:p>
            <a:endParaRPr lang="en-US" dirty="0" smtClean="0"/>
          </a:p>
          <a:p>
            <a:endParaRPr lang="en-US" dirty="0" smtClean="0"/>
          </a:p>
        </p:txBody>
      </p:sp>
    </p:spTree>
    <p:extLst>
      <p:ext uri="{BB962C8B-B14F-4D97-AF65-F5344CB8AC3E}">
        <p14:creationId xmlns:p14="http://schemas.microsoft.com/office/powerpoint/2010/main" val="398597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639174" cy="1066800"/>
          </a:xfrm>
        </p:spPr>
        <p:txBody>
          <a:bodyPr>
            <a:normAutofit/>
          </a:bodyPr>
          <a:lstStyle/>
          <a:p>
            <a:r>
              <a:rPr lang="en-US" dirty="0" smtClean="0"/>
              <a:t>The Ninth Harbinger – The Prophecy</a:t>
            </a:r>
            <a:endParaRPr lang="en-US" dirty="0"/>
          </a:p>
        </p:txBody>
      </p:sp>
      <p:sp>
        <p:nvSpPr>
          <p:cNvPr id="4" name="Title 2"/>
          <p:cNvSpPr txBox="1">
            <a:spLocks/>
          </p:cNvSpPr>
          <p:nvPr/>
        </p:nvSpPr>
        <p:spPr>
          <a:xfrm>
            <a:off x="304800" y="1905000"/>
            <a:ext cx="8610600" cy="4343400"/>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pPr marL="571500" indent="-571500">
              <a:buFontTx/>
              <a:buChar char="-"/>
            </a:pPr>
            <a:r>
              <a:rPr lang="en-US" dirty="0"/>
              <a:t>Senate Majority Leader Tom Daschle</a:t>
            </a:r>
          </a:p>
          <a:p>
            <a:r>
              <a:rPr lang="en-US" dirty="0"/>
              <a:t>September 12, 2001</a:t>
            </a:r>
          </a:p>
          <a:p>
            <a:endParaRPr lang="en-US" dirty="0" smtClean="0"/>
          </a:p>
          <a:p>
            <a:r>
              <a:rPr lang="en-US" dirty="0" smtClean="0"/>
              <a:t>Isaiah </a:t>
            </a:r>
            <a:r>
              <a:rPr lang="en-US" dirty="0"/>
              <a:t>9:10 – The bricks have fallen, but we will build with dressed stones; the sycamores have been cut down, but we will put cedars in their place</a:t>
            </a:r>
            <a:r>
              <a:rPr lang="en-US" dirty="0" smtClean="0"/>
              <a:t>.</a:t>
            </a:r>
          </a:p>
        </p:txBody>
      </p:sp>
    </p:spTree>
    <p:extLst>
      <p:ext uri="{BB962C8B-B14F-4D97-AF65-F5344CB8AC3E}">
        <p14:creationId xmlns:p14="http://schemas.microsoft.com/office/powerpoint/2010/main" val="1401227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Forgotten Sabbath Years</a:t>
            </a:r>
            <a:endParaRPr lang="en-US" dirty="0"/>
          </a:p>
        </p:txBody>
      </p:sp>
      <p:sp>
        <p:nvSpPr>
          <p:cNvPr id="4" name="TextBox 3"/>
          <p:cNvSpPr txBox="1"/>
          <p:nvPr/>
        </p:nvSpPr>
        <p:spPr>
          <a:xfrm>
            <a:off x="457201" y="1600200"/>
            <a:ext cx="8153400" cy="3539430"/>
          </a:xfrm>
          <a:prstGeom prst="rect">
            <a:avLst/>
          </a:prstGeom>
          <a:noFill/>
        </p:spPr>
        <p:txBody>
          <a:bodyPr wrap="square" rtlCol="0">
            <a:spAutoFit/>
          </a:bodyPr>
          <a:lstStyle/>
          <a:p>
            <a:r>
              <a:rPr lang="en-US" sz="3200" dirty="0" smtClean="0"/>
              <a:t>Sabbath Year in Hebrew = </a:t>
            </a:r>
            <a:r>
              <a:rPr lang="en-US" sz="3200" b="1" dirty="0" err="1" smtClean="0"/>
              <a:t>Shemitah</a:t>
            </a:r>
            <a:endParaRPr lang="en-US" sz="3200" b="1" dirty="0" smtClean="0"/>
          </a:p>
          <a:p>
            <a:endParaRPr lang="en-US" sz="3200" b="1" dirty="0"/>
          </a:p>
          <a:p>
            <a:r>
              <a:rPr lang="en-US" sz="3200" dirty="0" smtClean="0"/>
              <a:t>The </a:t>
            </a:r>
            <a:r>
              <a:rPr lang="en-US" sz="3200" dirty="0" err="1" smtClean="0"/>
              <a:t>Shemitah</a:t>
            </a:r>
            <a:r>
              <a:rPr lang="en-US" sz="3200" dirty="0" smtClean="0"/>
              <a:t> happened every seven years on the Jewish calendar.  </a:t>
            </a:r>
          </a:p>
          <a:p>
            <a:endParaRPr lang="en-US" sz="3200" dirty="0"/>
          </a:p>
          <a:p>
            <a:r>
              <a:rPr lang="en-US" sz="3200" dirty="0" smtClean="0"/>
              <a:t>No agricultural work was to be done in this year.  Debts were also to be remitted.</a:t>
            </a:r>
            <a:endParaRPr lang="en-US" sz="3200" dirty="0"/>
          </a:p>
        </p:txBody>
      </p:sp>
    </p:spTree>
    <p:extLst>
      <p:ext uri="{BB962C8B-B14F-4D97-AF65-F5344CB8AC3E}">
        <p14:creationId xmlns:p14="http://schemas.microsoft.com/office/powerpoint/2010/main" val="1020035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Judgment of the </a:t>
            </a:r>
            <a:r>
              <a:rPr lang="en-US" dirty="0" err="1" smtClean="0"/>
              <a:t>Shemitah</a:t>
            </a:r>
            <a:endParaRPr lang="en-US" dirty="0"/>
          </a:p>
        </p:txBody>
      </p:sp>
      <p:sp>
        <p:nvSpPr>
          <p:cNvPr id="4" name="TextBox 3"/>
          <p:cNvSpPr txBox="1"/>
          <p:nvPr/>
        </p:nvSpPr>
        <p:spPr>
          <a:xfrm>
            <a:off x="457201" y="1600200"/>
            <a:ext cx="8153400" cy="3046988"/>
          </a:xfrm>
          <a:prstGeom prst="rect">
            <a:avLst/>
          </a:prstGeom>
          <a:noFill/>
        </p:spPr>
        <p:txBody>
          <a:bodyPr wrap="square" rtlCol="0">
            <a:spAutoFit/>
          </a:bodyPr>
          <a:lstStyle/>
          <a:p>
            <a:r>
              <a:rPr lang="en-US" sz="3200" dirty="0" smtClean="0"/>
              <a:t>2Chronicles 36:20-21 – He took into exile in Babylon those who had escaped from the sword, and they became servants to him… until the land had enjoyed its Sabbaths.  All the days that it lay desolate it kept Sabbath, to fulfill seventy years.  </a:t>
            </a:r>
            <a:endParaRPr lang="en-US" sz="3200" dirty="0"/>
          </a:p>
        </p:txBody>
      </p:sp>
    </p:spTree>
    <p:extLst>
      <p:ext uri="{BB962C8B-B14F-4D97-AF65-F5344CB8AC3E}">
        <p14:creationId xmlns:p14="http://schemas.microsoft.com/office/powerpoint/2010/main" val="691581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“Rebuilding”</a:t>
            </a:r>
            <a:endParaRPr lang="en-US" dirty="0"/>
          </a:p>
        </p:txBody>
      </p:sp>
      <p:sp>
        <p:nvSpPr>
          <p:cNvPr id="4" name="TextBox 3"/>
          <p:cNvSpPr txBox="1"/>
          <p:nvPr/>
        </p:nvSpPr>
        <p:spPr>
          <a:xfrm>
            <a:off x="457201" y="1600200"/>
            <a:ext cx="8153400" cy="1569660"/>
          </a:xfrm>
          <a:prstGeom prst="rect">
            <a:avLst/>
          </a:prstGeom>
          <a:noFill/>
        </p:spPr>
        <p:txBody>
          <a:bodyPr wrap="square" rtlCol="0">
            <a:spAutoFit/>
          </a:bodyPr>
          <a:lstStyle/>
          <a:p>
            <a:r>
              <a:rPr lang="en-US" sz="3200" dirty="0" smtClean="0"/>
              <a:t>Interest rates before Sept 11, 2001:  3.5%</a:t>
            </a:r>
          </a:p>
          <a:p>
            <a:r>
              <a:rPr lang="en-US" sz="3200" dirty="0" smtClean="0"/>
              <a:t>Interest rates after Dec 11, 2001:  1.75%</a:t>
            </a:r>
          </a:p>
          <a:p>
            <a:r>
              <a:rPr lang="en-US" sz="3200" dirty="0" smtClean="0"/>
              <a:t>Interest rates after June 2003:  1%</a:t>
            </a:r>
          </a:p>
        </p:txBody>
      </p:sp>
    </p:spTree>
    <p:extLst>
      <p:ext uri="{BB962C8B-B14F-4D97-AF65-F5344CB8AC3E}">
        <p14:creationId xmlns:p14="http://schemas.microsoft.com/office/powerpoint/2010/main" val="3041291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“Rebuilding” Effects</a:t>
            </a:r>
            <a:endParaRPr lang="en-US" dirty="0"/>
          </a:p>
        </p:txBody>
      </p:sp>
      <p:sp>
        <p:nvSpPr>
          <p:cNvPr id="4" name="TextBox 3"/>
          <p:cNvSpPr txBox="1"/>
          <p:nvPr/>
        </p:nvSpPr>
        <p:spPr>
          <a:xfrm>
            <a:off x="457201" y="1600200"/>
            <a:ext cx="8153400" cy="4801314"/>
          </a:xfrm>
          <a:prstGeom prst="rect">
            <a:avLst/>
          </a:prstGeom>
          <a:noFill/>
        </p:spPr>
        <p:txBody>
          <a:bodyPr wrap="square" rtlCol="0">
            <a:spAutoFit/>
          </a:bodyPr>
          <a:lstStyle/>
          <a:p>
            <a:r>
              <a:rPr lang="en-US" sz="3200" dirty="0" smtClean="0"/>
              <a:t>Extremely low rates = easy loans, easy borrowing, easy mortgages = housing boom and building boom = mushroom of debt</a:t>
            </a:r>
          </a:p>
          <a:p>
            <a:endParaRPr lang="en-US" sz="3000" dirty="0" smtClean="0"/>
          </a:p>
          <a:p>
            <a:r>
              <a:rPr lang="en-US" sz="3000" dirty="0" smtClean="0"/>
              <a:t>Fannie May – Federal National Mortgage Association</a:t>
            </a:r>
          </a:p>
          <a:p>
            <a:r>
              <a:rPr lang="en-US" sz="3000" dirty="0" smtClean="0"/>
              <a:t>Freddie Mac – Federal Home Loan Mortgage Corporation</a:t>
            </a:r>
          </a:p>
          <a:p>
            <a:endParaRPr lang="en-US" sz="3000" dirty="0"/>
          </a:p>
          <a:p>
            <a:endParaRPr lang="en-US" sz="3000" dirty="0"/>
          </a:p>
        </p:txBody>
      </p:sp>
    </p:spTree>
    <p:extLst>
      <p:ext uri="{BB962C8B-B14F-4D97-AF65-F5344CB8AC3E}">
        <p14:creationId xmlns:p14="http://schemas.microsoft.com/office/powerpoint/2010/main" val="2775469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639174" cy="1066800"/>
          </a:xfrm>
        </p:spPr>
        <p:txBody>
          <a:bodyPr>
            <a:normAutofit/>
          </a:bodyPr>
          <a:lstStyle/>
          <a:p>
            <a:r>
              <a:rPr lang="en-US" dirty="0" smtClean="0"/>
              <a:t>Economic Collapse of September, 2008</a:t>
            </a:r>
            <a:endParaRPr lang="en-US" dirty="0"/>
          </a:p>
        </p:txBody>
      </p:sp>
      <p:sp>
        <p:nvSpPr>
          <p:cNvPr id="4" name="TextBox 3"/>
          <p:cNvSpPr txBox="1"/>
          <p:nvPr/>
        </p:nvSpPr>
        <p:spPr>
          <a:xfrm>
            <a:off x="457201" y="1600200"/>
            <a:ext cx="8153400" cy="2862322"/>
          </a:xfrm>
          <a:prstGeom prst="rect">
            <a:avLst/>
          </a:prstGeom>
          <a:noFill/>
        </p:spPr>
        <p:txBody>
          <a:bodyPr wrap="square" rtlCol="0">
            <a:spAutoFit/>
          </a:bodyPr>
          <a:lstStyle/>
          <a:p>
            <a:r>
              <a:rPr lang="en-US" sz="3000" dirty="0" smtClean="0"/>
              <a:t>Fannie May, Freddie Mac = September 7, 2008</a:t>
            </a:r>
          </a:p>
          <a:p>
            <a:r>
              <a:rPr lang="en-US" sz="3000" dirty="0" smtClean="0"/>
              <a:t>Lehman Brothers collapse = September 11, 2008</a:t>
            </a:r>
          </a:p>
          <a:p>
            <a:endParaRPr lang="en-US" sz="3000" dirty="0"/>
          </a:p>
          <a:p>
            <a:r>
              <a:rPr lang="en-US" sz="3000" dirty="0"/>
              <a:t>Fannie May, Freddie Mac, Lehman </a:t>
            </a:r>
            <a:r>
              <a:rPr lang="en-US" sz="3000" dirty="0" smtClean="0"/>
              <a:t>Brothers were all bailed out with the </a:t>
            </a:r>
            <a:r>
              <a:rPr lang="en-US" sz="3000" b="1" u="sng" dirty="0" smtClean="0"/>
              <a:t>release of debt</a:t>
            </a:r>
            <a:r>
              <a:rPr lang="en-US" sz="3000" dirty="0" smtClean="0"/>
              <a:t> of over </a:t>
            </a:r>
            <a:r>
              <a:rPr lang="en-US" sz="3000" b="1" dirty="0" smtClean="0"/>
              <a:t>$5,000,000,000,000</a:t>
            </a:r>
            <a:endParaRPr lang="en-US" sz="3000" b="1" dirty="0"/>
          </a:p>
        </p:txBody>
      </p:sp>
    </p:spTree>
    <p:extLst>
      <p:ext uri="{BB962C8B-B14F-4D97-AF65-F5344CB8AC3E}">
        <p14:creationId xmlns:p14="http://schemas.microsoft.com/office/powerpoint/2010/main" val="440561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Judgment of the </a:t>
            </a:r>
            <a:r>
              <a:rPr lang="en-US" dirty="0" err="1" smtClean="0"/>
              <a:t>Shemitah</a:t>
            </a:r>
            <a:endParaRPr lang="en-US" dirty="0"/>
          </a:p>
        </p:txBody>
      </p:sp>
      <p:sp>
        <p:nvSpPr>
          <p:cNvPr id="4" name="TextBox 3"/>
          <p:cNvSpPr txBox="1"/>
          <p:nvPr/>
        </p:nvSpPr>
        <p:spPr>
          <a:xfrm>
            <a:off x="457201" y="1600200"/>
            <a:ext cx="8153400" cy="3539430"/>
          </a:xfrm>
          <a:prstGeom prst="rect">
            <a:avLst/>
          </a:prstGeom>
          <a:noFill/>
        </p:spPr>
        <p:txBody>
          <a:bodyPr wrap="square" rtlCol="0">
            <a:spAutoFit/>
          </a:bodyPr>
          <a:lstStyle/>
          <a:p>
            <a:r>
              <a:rPr lang="en-US" sz="3200" dirty="0"/>
              <a:t>Deuteronomy 15:1-2 – </a:t>
            </a:r>
            <a:r>
              <a:rPr lang="en-US" sz="3200" b="1" u="sng" dirty="0"/>
              <a:t>At the end of every</a:t>
            </a:r>
            <a:r>
              <a:rPr lang="en-US" sz="3200" dirty="0"/>
              <a:t> </a:t>
            </a:r>
            <a:r>
              <a:rPr lang="en-US" sz="3200" b="1" u="sng" dirty="0"/>
              <a:t>seven years</a:t>
            </a:r>
            <a:r>
              <a:rPr lang="en-US" sz="3200" dirty="0"/>
              <a:t> you shall grant a release.  And this is the manner of the release: every creditor shall release what he has lent to his neighbor.  He shall not exact it of his neighbor, his brother, because the Lord’s release has been proclaimed</a:t>
            </a:r>
            <a:r>
              <a:rPr lang="en-US" sz="3200" dirty="0" smtClean="0"/>
              <a:t>.</a:t>
            </a:r>
            <a:endParaRPr lang="en-US" sz="3200" dirty="0"/>
          </a:p>
        </p:txBody>
      </p:sp>
    </p:spTree>
    <p:extLst>
      <p:ext uri="{BB962C8B-B14F-4D97-AF65-F5344CB8AC3E}">
        <p14:creationId xmlns:p14="http://schemas.microsoft.com/office/powerpoint/2010/main" val="2644250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8194" name="Picture 2" descr="http://www.preyerplanning.com/images/newyorkpics/wtcmissing/wtc05bef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18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normAutofit/>
          </a:bodyPr>
          <a:lstStyle/>
          <a:p>
            <a:r>
              <a:rPr lang="en-US" dirty="0" smtClean="0"/>
              <a:t>The Judgment of the </a:t>
            </a:r>
            <a:r>
              <a:rPr lang="en-US" dirty="0" err="1" smtClean="0"/>
              <a:t>Shemitah</a:t>
            </a:r>
            <a:endParaRPr lang="en-US" dirty="0"/>
          </a:p>
        </p:txBody>
      </p:sp>
      <p:sp>
        <p:nvSpPr>
          <p:cNvPr id="4" name="TextBox 3"/>
          <p:cNvSpPr txBox="1"/>
          <p:nvPr/>
        </p:nvSpPr>
        <p:spPr>
          <a:xfrm>
            <a:off x="457201" y="1600200"/>
            <a:ext cx="8153400" cy="1569660"/>
          </a:xfrm>
          <a:prstGeom prst="rect">
            <a:avLst/>
          </a:prstGeom>
          <a:noFill/>
        </p:spPr>
        <p:txBody>
          <a:bodyPr wrap="square" rtlCol="0">
            <a:spAutoFit/>
          </a:bodyPr>
          <a:lstStyle/>
          <a:p>
            <a:r>
              <a:rPr lang="en-US" sz="3200" dirty="0" smtClean="0"/>
              <a:t>Sabbath Year </a:t>
            </a:r>
            <a:r>
              <a:rPr lang="en-US" sz="3200" dirty="0"/>
              <a:t>5768:  September 13, 2007 – </a:t>
            </a:r>
            <a:r>
              <a:rPr lang="en-US" sz="3200" b="1" dirty="0"/>
              <a:t>September 29, 2008</a:t>
            </a:r>
          </a:p>
          <a:p>
            <a:endParaRPr lang="en-US" sz="3200" dirty="0"/>
          </a:p>
        </p:txBody>
      </p:sp>
    </p:spTree>
    <p:extLst>
      <p:ext uri="{BB962C8B-B14F-4D97-AF65-F5344CB8AC3E}">
        <p14:creationId xmlns:p14="http://schemas.microsoft.com/office/powerpoint/2010/main" val="2210427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lstStyle/>
          <a:p>
            <a:r>
              <a:rPr lang="en-US" dirty="0" smtClean="0"/>
              <a:t>The Judgment of the </a:t>
            </a:r>
            <a:r>
              <a:rPr lang="en-US" dirty="0" err="1" smtClean="0"/>
              <a:t>Shemitah</a:t>
            </a:r>
            <a:endParaRPr lang="en-US" dirty="0"/>
          </a:p>
        </p:txBody>
      </p:sp>
      <p:sp>
        <p:nvSpPr>
          <p:cNvPr id="4" name="TextBox 3"/>
          <p:cNvSpPr txBox="1"/>
          <p:nvPr/>
        </p:nvSpPr>
        <p:spPr>
          <a:xfrm>
            <a:off x="457201" y="1600200"/>
            <a:ext cx="8153400" cy="3046988"/>
          </a:xfrm>
          <a:prstGeom prst="rect">
            <a:avLst/>
          </a:prstGeom>
          <a:noFill/>
        </p:spPr>
        <p:txBody>
          <a:bodyPr wrap="square" rtlCol="0">
            <a:spAutoFit/>
          </a:bodyPr>
          <a:lstStyle/>
          <a:p>
            <a:r>
              <a:rPr lang="en-US" sz="3200" dirty="0" smtClean="0"/>
              <a:t>Sabbath Year </a:t>
            </a:r>
            <a:r>
              <a:rPr lang="en-US" sz="3200" dirty="0"/>
              <a:t>5768:  September 13, 2007 – </a:t>
            </a:r>
            <a:r>
              <a:rPr lang="en-US" sz="3200" b="1" dirty="0"/>
              <a:t>September 29, 2008</a:t>
            </a:r>
          </a:p>
          <a:p>
            <a:endParaRPr lang="en-US" sz="3200" dirty="0"/>
          </a:p>
          <a:p>
            <a:r>
              <a:rPr lang="en-US" sz="3200" dirty="0" smtClean="0"/>
              <a:t>Greatest stock </a:t>
            </a:r>
            <a:r>
              <a:rPr lang="en-US" sz="3200" dirty="0"/>
              <a:t>market </a:t>
            </a:r>
            <a:r>
              <a:rPr lang="en-US" sz="3200" dirty="0" smtClean="0"/>
              <a:t>crash ever:  </a:t>
            </a:r>
          </a:p>
          <a:p>
            <a:r>
              <a:rPr lang="en-US" sz="3200" b="1" dirty="0" smtClean="0"/>
              <a:t>September </a:t>
            </a:r>
            <a:r>
              <a:rPr lang="en-US" sz="3200" b="1" dirty="0"/>
              <a:t>29, 2008</a:t>
            </a:r>
          </a:p>
          <a:p>
            <a:endParaRPr lang="en-US" sz="3200" dirty="0" smtClean="0"/>
          </a:p>
        </p:txBody>
      </p:sp>
    </p:spTree>
    <p:extLst>
      <p:ext uri="{BB962C8B-B14F-4D97-AF65-F5344CB8AC3E}">
        <p14:creationId xmlns:p14="http://schemas.microsoft.com/office/powerpoint/2010/main" val="750596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lstStyle/>
          <a:p>
            <a:r>
              <a:rPr lang="en-US" dirty="0" smtClean="0"/>
              <a:t>The Crash of September 29, 2008</a:t>
            </a:r>
            <a:endParaRPr lang="en-US" dirty="0"/>
          </a:p>
        </p:txBody>
      </p:sp>
      <p:sp>
        <p:nvSpPr>
          <p:cNvPr id="4" name="TextBox 3"/>
          <p:cNvSpPr txBox="1"/>
          <p:nvPr/>
        </p:nvSpPr>
        <p:spPr>
          <a:xfrm>
            <a:off x="457201" y="1600200"/>
            <a:ext cx="8153400" cy="1569660"/>
          </a:xfrm>
          <a:prstGeom prst="rect">
            <a:avLst/>
          </a:prstGeom>
          <a:noFill/>
        </p:spPr>
        <p:txBody>
          <a:bodyPr wrap="square" rtlCol="0">
            <a:spAutoFit/>
          </a:bodyPr>
          <a:lstStyle/>
          <a:p>
            <a:r>
              <a:rPr lang="en-US" sz="3200" b="1" dirty="0" smtClean="0"/>
              <a:t>$700,000,000 bailout plan rejected by Congress</a:t>
            </a:r>
            <a:endParaRPr lang="en-US" sz="3200" b="1" dirty="0"/>
          </a:p>
          <a:p>
            <a:endParaRPr lang="en-US" sz="3200" b="1" dirty="0" smtClean="0"/>
          </a:p>
        </p:txBody>
      </p:sp>
    </p:spTree>
    <p:extLst>
      <p:ext uri="{BB962C8B-B14F-4D97-AF65-F5344CB8AC3E}">
        <p14:creationId xmlns:p14="http://schemas.microsoft.com/office/powerpoint/2010/main" val="3737967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lstStyle/>
          <a:p>
            <a:r>
              <a:rPr lang="en-US" dirty="0" smtClean="0"/>
              <a:t>The Crash of September 29, 2008</a:t>
            </a:r>
            <a:endParaRPr lang="en-US" dirty="0"/>
          </a:p>
        </p:txBody>
      </p:sp>
      <p:sp>
        <p:nvSpPr>
          <p:cNvPr id="4" name="TextBox 3"/>
          <p:cNvSpPr txBox="1"/>
          <p:nvPr/>
        </p:nvSpPr>
        <p:spPr>
          <a:xfrm>
            <a:off x="457201" y="1600200"/>
            <a:ext cx="8153400" cy="2554545"/>
          </a:xfrm>
          <a:prstGeom prst="rect">
            <a:avLst/>
          </a:prstGeom>
          <a:noFill/>
        </p:spPr>
        <p:txBody>
          <a:bodyPr wrap="square" rtlCol="0">
            <a:spAutoFit/>
          </a:bodyPr>
          <a:lstStyle/>
          <a:p>
            <a:r>
              <a:rPr lang="en-US" sz="3200" b="1" dirty="0" smtClean="0"/>
              <a:t>$700,000,000 bailout plan rejected by Congress</a:t>
            </a:r>
          </a:p>
          <a:p>
            <a:endParaRPr lang="en-US" sz="3200" b="1" dirty="0"/>
          </a:p>
          <a:p>
            <a:r>
              <a:rPr lang="en-US" sz="3200" b="1" dirty="0" smtClean="0"/>
              <a:t>7% of the stock market wiped away</a:t>
            </a:r>
            <a:endParaRPr lang="en-US" sz="3200" b="1" dirty="0"/>
          </a:p>
          <a:p>
            <a:endParaRPr lang="en-US" sz="3200" b="1" dirty="0" smtClean="0"/>
          </a:p>
        </p:txBody>
      </p:sp>
    </p:spTree>
    <p:extLst>
      <p:ext uri="{BB962C8B-B14F-4D97-AF65-F5344CB8AC3E}">
        <p14:creationId xmlns:p14="http://schemas.microsoft.com/office/powerpoint/2010/main" val="110332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410574" cy="1066800"/>
          </a:xfrm>
        </p:spPr>
        <p:txBody>
          <a:bodyPr/>
          <a:lstStyle/>
          <a:p>
            <a:r>
              <a:rPr lang="en-US" dirty="0" smtClean="0"/>
              <a:t>The Crash of September 29, 2008</a:t>
            </a:r>
            <a:endParaRPr lang="en-US" dirty="0"/>
          </a:p>
        </p:txBody>
      </p:sp>
      <p:sp>
        <p:nvSpPr>
          <p:cNvPr id="4" name="TextBox 3"/>
          <p:cNvSpPr txBox="1"/>
          <p:nvPr/>
        </p:nvSpPr>
        <p:spPr>
          <a:xfrm>
            <a:off x="457201" y="1600200"/>
            <a:ext cx="8153400" cy="3539430"/>
          </a:xfrm>
          <a:prstGeom prst="rect">
            <a:avLst/>
          </a:prstGeom>
          <a:noFill/>
        </p:spPr>
        <p:txBody>
          <a:bodyPr wrap="square" rtlCol="0">
            <a:spAutoFit/>
          </a:bodyPr>
          <a:lstStyle/>
          <a:p>
            <a:r>
              <a:rPr lang="en-US" sz="3200" b="1" dirty="0" smtClean="0"/>
              <a:t>$700,000,000 bailout plan rejected by Congress</a:t>
            </a:r>
          </a:p>
          <a:p>
            <a:endParaRPr lang="en-US" sz="3200" b="1" dirty="0"/>
          </a:p>
          <a:p>
            <a:r>
              <a:rPr lang="en-US" sz="3200" b="1" dirty="0" smtClean="0"/>
              <a:t>7% of the stock market wiped away</a:t>
            </a:r>
          </a:p>
          <a:p>
            <a:endParaRPr lang="en-US" sz="3200" b="1" dirty="0"/>
          </a:p>
          <a:p>
            <a:r>
              <a:rPr lang="en-US" sz="3200" b="1" dirty="0" smtClean="0"/>
              <a:t>777 points drop in the stock market</a:t>
            </a:r>
            <a:endParaRPr lang="en-US" sz="3200" b="1" dirty="0"/>
          </a:p>
          <a:p>
            <a:endParaRPr lang="en-US" sz="3200" b="1" dirty="0" smtClean="0"/>
          </a:p>
        </p:txBody>
      </p:sp>
    </p:spTree>
    <p:extLst>
      <p:ext uri="{BB962C8B-B14F-4D97-AF65-F5344CB8AC3E}">
        <p14:creationId xmlns:p14="http://schemas.microsoft.com/office/powerpoint/2010/main" val="4075781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Previous </a:t>
            </a:r>
            <a:r>
              <a:rPr lang="en-US" dirty="0" err="1" smtClean="0"/>
              <a:t>Shemitah</a:t>
            </a:r>
            <a:endParaRPr lang="en-US" dirty="0"/>
          </a:p>
        </p:txBody>
      </p:sp>
      <p:sp>
        <p:nvSpPr>
          <p:cNvPr id="4" name="TextBox 3"/>
          <p:cNvSpPr txBox="1"/>
          <p:nvPr/>
        </p:nvSpPr>
        <p:spPr>
          <a:xfrm>
            <a:off x="457201" y="1600200"/>
            <a:ext cx="8153400" cy="1077218"/>
          </a:xfrm>
          <a:prstGeom prst="rect">
            <a:avLst/>
          </a:prstGeom>
          <a:noFill/>
        </p:spPr>
        <p:txBody>
          <a:bodyPr wrap="square" rtlCol="0">
            <a:spAutoFit/>
          </a:bodyPr>
          <a:lstStyle/>
          <a:p>
            <a:r>
              <a:rPr lang="en-US" sz="3200" dirty="0" smtClean="0"/>
              <a:t>Sabbath Year 5761: September 30, 2000 – </a:t>
            </a:r>
            <a:r>
              <a:rPr lang="en-US" sz="3200" b="1" dirty="0" smtClean="0"/>
              <a:t>September 17, 2001</a:t>
            </a:r>
          </a:p>
        </p:txBody>
      </p:sp>
    </p:spTree>
    <p:extLst>
      <p:ext uri="{BB962C8B-B14F-4D97-AF65-F5344CB8AC3E}">
        <p14:creationId xmlns:p14="http://schemas.microsoft.com/office/powerpoint/2010/main" val="2681294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Previous </a:t>
            </a:r>
            <a:r>
              <a:rPr lang="en-US" dirty="0" err="1" smtClean="0"/>
              <a:t>Shemitah</a:t>
            </a:r>
            <a:endParaRPr lang="en-US" dirty="0"/>
          </a:p>
        </p:txBody>
      </p:sp>
      <p:sp>
        <p:nvSpPr>
          <p:cNvPr id="4" name="TextBox 3"/>
          <p:cNvSpPr txBox="1"/>
          <p:nvPr/>
        </p:nvSpPr>
        <p:spPr>
          <a:xfrm>
            <a:off x="457201" y="1600200"/>
            <a:ext cx="8153400" cy="2554545"/>
          </a:xfrm>
          <a:prstGeom prst="rect">
            <a:avLst/>
          </a:prstGeom>
          <a:noFill/>
        </p:spPr>
        <p:txBody>
          <a:bodyPr wrap="square" rtlCol="0">
            <a:spAutoFit/>
          </a:bodyPr>
          <a:lstStyle/>
          <a:p>
            <a:r>
              <a:rPr lang="en-US" sz="3200" dirty="0" smtClean="0"/>
              <a:t>Sabbath Year 5761: September 30, 2000 – </a:t>
            </a:r>
            <a:r>
              <a:rPr lang="en-US" sz="3200" b="1" dirty="0" smtClean="0"/>
              <a:t>September 17, 2001</a:t>
            </a:r>
          </a:p>
          <a:p>
            <a:endParaRPr lang="en-US" sz="3200" dirty="0"/>
          </a:p>
          <a:p>
            <a:r>
              <a:rPr lang="en-US" sz="3200" dirty="0" smtClean="0"/>
              <a:t>Greatest stock market crash ever up to that point:  </a:t>
            </a:r>
            <a:r>
              <a:rPr lang="en-US" sz="3200" b="1" dirty="0" smtClean="0"/>
              <a:t>September 17</a:t>
            </a:r>
            <a:r>
              <a:rPr lang="en-US" sz="3200" b="1" dirty="0"/>
              <a:t>, </a:t>
            </a:r>
            <a:r>
              <a:rPr lang="en-US" sz="3200" b="1" dirty="0" smtClean="0"/>
              <a:t>2001</a:t>
            </a:r>
          </a:p>
        </p:txBody>
      </p:sp>
    </p:spTree>
    <p:extLst>
      <p:ext uri="{BB962C8B-B14F-4D97-AF65-F5344CB8AC3E}">
        <p14:creationId xmlns:p14="http://schemas.microsoft.com/office/powerpoint/2010/main" val="3841686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562974" cy="1066800"/>
          </a:xfrm>
        </p:spPr>
        <p:txBody>
          <a:bodyPr>
            <a:normAutofit/>
          </a:bodyPr>
          <a:lstStyle/>
          <a:p>
            <a:r>
              <a:rPr lang="en-US" dirty="0" smtClean="0"/>
              <a:t>Lesson from the Symbols of America…</a:t>
            </a:r>
            <a:endParaRPr lang="en-US" dirty="0"/>
          </a:p>
        </p:txBody>
      </p:sp>
      <p:pic>
        <p:nvPicPr>
          <p:cNvPr id="24578" name="Picture 2" descr="http://www.worldtradecenterproject.com/wp-content/uploads/the-world-trade-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199"/>
            <a:ext cx="3216958"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conspiracyplanet.com/images/ACF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95549"/>
            <a:ext cx="383857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73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8562974" cy="1066800"/>
          </a:xfrm>
        </p:spPr>
        <p:txBody>
          <a:bodyPr>
            <a:normAutofit/>
          </a:bodyPr>
          <a:lstStyle/>
          <a:p>
            <a:r>
              <a:rPr lang="en-US" dirty="0" smtClean="0"/>
              <a:t>Lesson from the Symbols of America…</a:t>
            </a:r>
            <a:endParaRPr lang="en-US" dirty="0"/>
          </a:p>
        </p:txBody>
      </p:sp>
      <p:pic>
        <p:nvPicPr>
          <p:cNvPr id="24578" name="Picture 2" descr="http://www.worldtradecenterproject.com/wp-content/uploads/the-world-trade-cen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199" y="3315233"/>
            <a:ext cx="1759275" cy="266700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conspiracyplanet.com/images/ACF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3576638"/>
            <a:ext cx="2667001" cy="2144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128" y="1498022"/>
            <a:ext cx="8153400" cy="1569660"/>
          </a:xfrm>
          <a:prstGeom prst="rect">
            <a:avLst/>
          </a:prstGeom>
          <a:noFill/>
        </p:spPr>
        <p:txBody>
          <a:bodyPr wrap="square" rtlCol="0">
            <a:spAutoFit/>
          </a:bodyPr>
          <a:lstStyle/>
          <a:p>
            <a:r>
              <a:rPr lang="en-US" sz="3200" dirty="0" smtClean="0"/>
              <a:t>Everything of the world that you put your trust in over God will face judgment… God cannot bless idolatry.  Stop trusting in </a:t>
            </a:r>
            <a:r>
              <a:rPr lang="en-US" sz="3200" dirty="0" smtClean="0"/>
              <a:t>man’s </a:t>
            </a:r>
            <a:r>
              <a:rPr lang="en-US" sz="3200" dirty="0" smtClean="0"/>
              <a:t>ways.</a:t>
            </a:r>
            <a:endParaRPr lang="en-US" sz="3200" b="1" dirty="0" smtClean="0"/>
          </a:p>
        </p:txBody>
      </p:sp>
    </p:spTree>
    <p:extLst>
      <p:ext uri="{BB962C8B-B14F-4D97-AF65-F5344CB8AC3E}">
        <p14:creationId xmlns:p14="http://schemas.microsoft.com/office/powerpoint/2010/main" val="160327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from the Sabbath Years</a:t>
            </a:r>
            <a:endParaRPr lang="en-US" dirty="0"/>
          </a:p>
        </p:txBody>
      </p:sp>
      <p:pic>
        <p:nvPicPr>
          <p:cNvPr id="1026" name="Picture 2" descr="2008 stock market 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199"/>
            <a:ext cx="5257800" cy="433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21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2290" name="Picture 2" descr="http://www.writeonnewjersey.com/wp-content/uploads/2011/09/World-Trade-Center-At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104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78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 from the Sabbath Years</a:t>
            </a:r>
            <a:endParaRPr lang="en-US" dirty="0"/>
          </a:p>
        </p:txBody>
      </p:sp>
      <p:sp>
        <p:nvSpPr>
          <p:cNvPr id="4" name="TextBox 3"/>
          <p:cNvSpPr txBox="1"/>
          <p:nvPr/>
        </p:nvSpPr>
        <p:spPr>
          <a:xfrm>
            <a:off x="464128" y="1498022"/>
            <a:ext cx="8153400" cy="584775"/>
          </a:xfrm>
          <a:prstGeom prst="rect">
            <a:avLst/>
          </a:prstGeom>
          <a:noFill/>
        </p:spPr>
        <p:txBody>
          <a:bodyPr wrap="square" rtlCol="0">
            <a:spAutoFit/>
          </a:bodyPr>
          <a:lstStyle/>
          <a:p>
            <a:r>
              <a:rPr lang="en-US" sz="3200" dirty="0" smtClean="0"/>
              <a:t>God has everything under control.</a:t>
            </a:r>
            <a:endParaRPr lang="en-US" sz="3200" b="1" dirty="0" smtClean="0"/>
          </a:p>
        </p:txBody>
      </p:sp>
      <p:pic>
        <p:nvPicPr>
          <p:cNvPr id="5" name="Picture 2" descr="2008 stock market c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647" y="2507673"/>
            <a:ext cx="4148361" cy="341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70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121" name="Picture 1" descr="C:\Users\JM\Desktop\Harbinger Sermon\twin-to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604" y="0"/>
            <a:ext cx="61347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91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4340" name="Picture 4" descr="http://www.bollyn.com/public/wtc2colla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 y="0"/>
            <a:ext cx="10106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5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5362" name="Picture 2" descr="http://dmn.wpengine.netdna-cdn.com/wp-content/uploads/2011/09/Sept.-19-Ground-Z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926"/>
            <a:ext cx="10439731" cy="685107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6858000" y="5777345"/>
            <a:ext cx="914400" cy="9144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911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174" name="Picture 6" descr="http://upload.wikimedia.org/wikipedia/commons/d/d2/The_Pentagon_US_Department_of_Defense_buil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457200"/>
            <a:ext cx="9353550" cy="590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2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098" name="Picture 2" descr="http://c21.maxwell.af.mil/images/pentagon_sn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591800" cy="690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913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317243-7500-47C8-96DB-8DF25F429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TC101790491[[fn=Mylar]]</Template>
  <TotalTime>12444</TotalTime>
  <Words>869</Words>
  <Application>Microsoft Office PowerPoint</Application>
  <PresentationFormat>On-screen Show (4:3)</PresentationFormat>
  <Paragraphs>89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Mylar</vt:lpstr>
      <vt:lpstr>God’s Crazy Prophetic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Harbinger: One that indicates or foreshadows what is to come…</vt:lpstr>
      <vt:lpstr>The First Harbinger – The Breach</vt:lpstr>
      <vt:lpstr>The Second Harbinger – The Terrorist</vt:lpstr>
      <vt:lpstr>The Third Harbinger – The Fallen Bricks</vt:lpstr>
      <vt:lpstr>The Fourth Harbinger – The Tower</vt:lpstr>
      <vt:lpstr>The Fourth Harbinger – The Tower</vt:lpstr>
      <vt:lpstr>The Fifth Harbinger – The Gazit Stone</vt:lpstr>
      <vt:lpstr>The Fifth Harbinger – The Gazit Stone</vt:lpstr>
      <vt:lpstr>The Sixth Harbinger – The Sycamore</vt:lpstr>
      <vt:lpstr>The Seventh Harbinger – The Erez Tree</vt:lpstr>
      <vt:lpstr>The Eighth Harbinger – The Utterance</vt:lpstr>
      <vt:lpstr>The Eighth Harbinger – The Utterance</vt:lpstr>
      <vt:lpstr>The Ninth Harbinger – The Prophecy</vt:lpstr>
      <vt:lpstr>The Ninth Harbinger – The Prophecy</vt:lpstr>
      <vt:lpstr>The Forgotten Sabbath Years</vt:lpstr>
      <vt:lpstr>The Judgment of the Shemitah</vt:lpstr>
      <vt:lpstr>Economic “Rebuilding”</vt:lpstr>
      <vt:lpstr>Economic “Rebuilding” Effects</vt:lpstr>
      <vt:lpstr>Economic Collapse of September, 2008</vt:lpstr>
      <vt:lpstr>The Judgment of the Shemitah</vt:lpstr>
      <vt:lpstr>The Judgment of the Shemitah</vt:lpstr>
      <vt:lpstr>The Judgment of the Shemitah</vt:lpstr>
      <vt:lpstr>The Crash of September 29, 2008</vt:lpstr>
      <vt:lpstr>The Crash of September 29, 2008</vt:lpstr>
      <vt:lpstr>The Crash of September 29, 2008</vt:lpstr>
      <vt:lpstr>The Previous Shemitah</vt:lpstr>
      <vt:lpstr>The Previous Shemitah</vt:lpstr>
      <vt:lpstr>Lesson from the Symbols of America…</vt:lpstr>
      <vt:lpstr>Lesson from the Symbols of America…</vt:lpstr>
      <vt:lpstr>Lesson from the Sabbath Years</vt:lpstr>
      <vt:lpstr>Lesson from the Sabbath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Korea</dc:title>
  <dc:creator>John-Michael Becker</dc:creator>
  <cp:lastModifiedBy>JM</cp:lastModifiedBy>
  <cp:revision>177</cp:revision>
  <dcterms:created xsi:type="dcterms:W3CDTF">2011-02-18T04:52:39Z</dcterms:created>
  <dcterms:modified xsi:type="dcterms:W3CDTF">2012-11-15T14:40:46Z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TC101904179</vt:lpwstr>
  </property>
</Properties>
</file>